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303" r:id="rId3"/>
    <p:sldId id="260" r:id="rId4"/>
    <p:sldId id="261" r:id="rId5"/>
    <p:sldId id="262" r:id="rId6"/>
    <p:sldId id="264" r:id="rId7"/>
    <p:sldId id="265" r:id="rId8"/>
    <p:sldId id="267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8" r:id="rId17"/>
    <p:sldId id="299" r:id="rId18"/>
    <p:sldId id="277" r:id="rId19"/>
    <p:sldId id="300" r:id="rId20"/>
    <p:sldId id="302" r:id="rId21"/>
    <p:sldId id="305" r:id="rId2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8" autoAdjust="0"/>
    <p:restoredTop sz="96259" autoAdjust="0"/>
  </p:normalViewPr>
  <p:slideViewPr>
    <p:cSldViewPr>
      <p:cViewPr>
        <p:scale>
          <a:sx n="84" d="100"/>
          <a:sy n="84" d="100"/>
        </p:scale>
        <p:origin x="-1452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4" y="333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76" y="-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pogvafs01\redirected$\hutchison\Documents\leenastatsoctv20210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SG"/>
            </a:pPr>
            <a:r>
              <a:rPr lang="en-US" sz="1200" baseline="0"/>
              <a:t>Single Member Panel Decisions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994BCED-9FB3-4160-BBF9-053F1CD629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2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7E8A4D8-9E56-47D4-8D05-83F10F895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5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917E4-3061-407D-A318-A8798749A76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8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19% of WIPO cases are concluded through Party Settlement or Termination. This is an interesting rate, as u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nlike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other dispute resolution providers,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WIPO Center refunds the panel fee part of the filing fees 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in case of settlement and termination prior to panel appointment.  Since 2000, WIPO refunded some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5 million USD 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to settling parties.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Top 3 filers of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all years 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Fashion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Banking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and Finance.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The past year 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the Top 3 industry sectors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are the same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as indicated in the pie: this reflects what we have seen as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recent trend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i.e. that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counterfeit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activities are increasing.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defTabSz="914326">
              <a:defRPr/>
            </a:pP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Parties to DN disputes </a:t>
            </a:r>
            <a:r>
              <a:rPr lang="en-US" altLang="zh-CN" sz="1400" dirty="0" smtClean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came </a:t>
            </a:r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from </a:t>
            </a:r>
            <a:r>
              <a:rPr lang="en-US" altLang="zh-CN" sz="1400" dirty="0" smtClean="0">
                <a:solidFill>
                  <a:schemeClr val="tx1"/>
                </a:solidFill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107 countries this past year.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WIPO Parties from 177 Countries All Years.  Global aspect of DN disputes!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Simply note that this </a:t>
            </a:r>
            <a:r>
              <a:rPr lang="en-US" altLang="zh-CN" sz="14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past year, the top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2 Complainant </a:t>
            </a:r>
            <a:r>
              <a:rPr lang="en-US" altLang="zh-CN" sz="14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Countries have remained the same, namely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: </a:t>
            </a:r>
            <a:r>
              <a:rPr lang="en-US" altLang="zh-CN" sz="1400" b="1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USA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1400" b="1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France</a:t>
            </a:r>
            <a:r>
              <a:rPr lang="en-US" altLang="zh-CN" sz="14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but United Kingdom has been overcome by Germany,</a:t>
            </a:r>
            <a:r>
              <a:rPr lang="en-US" altLang="zh-CN" sz="1400" baseline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maybe related to Fashion (Jack </a:t>
            </a:r>
            <a:r>
              <a:rPr lang="en-US" altLang="zh-CN" sz="1400" dirty="0" err="1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Wolfskin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HUGO BOSS, </a:t>
            </a:r>
            <a:r>
              <a:rPr lang="en-US" altLang="zh-CN" sz="1400" dirty="0" err="1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icberlin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),</a:t>
            </a:r>
            <a:r>
              <a:rPr lang="en-US" altLang="zh-CN" sz="1400" baseline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Car Manufacturers (</a:t>
            </a:r>
            <a:r>
              <a:rPr lang="en-US" sz="1400" dirty="0" err="1" smtClean="0"/>
              <a:t>bmw</a:t>
            </a:r>
            <a:r>
              <a:rPr lang="en-US" sz="1400" dirty="0" smtClean="0"/>
              <a:t>,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Audi, Volkswagen,</a:t>
            </a:r>
            <a:r>
              <a:rPr lang="en-US" altLang="zh-CN" sz="1400" baseline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Porsche)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and Pharmaceuticals/Chemical (</a:t>
            </a:r>
            <a:r>
              <a:rPr lang="en-US" altLang="zh-CN" sz="1400" dirty="0" err="1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Boehringer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 err="1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Ingehlheim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BASF)?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4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Worth</a:t>
            </a:r>
            <a:r>
              <a:rPr lang="en-US" altLang="zh-CN" sz="1400" baseline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noting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that this </a:t>
            </a:r>
            <a:r>
              <a:rPr lang="en-US" altLang="zh-CN" sz="14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past year, the T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op 3 Respondent </a:t>
            </a:r>
            <a:r>
              <a:rPr lang="en-US" altLang="zh-CN" sz="14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Countries have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remained </a:t>
            </a:r>
            <a:r>
              <a:rPr lang="en-US" altLang="zh-CN" sz="14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the 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same as usual, </a:t>
            </a:r>
            <a:r>
              <a:rPr lang="en-US" altLang="zh-CN" sz="1400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namely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: </a:t>
            </a:r>
            <a:r>
              <a:rPr lang="en-US" altLang="zh-CN" sz="1400" b="1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USA, China</a:t>
            </a:r>
            <a:r>
              <a:rPr lang="en-US" altLang="zh-CN" sz="1400" b="1" dirty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, </a:t>
            </a:r>
            <a:r>
              <a:rPr lang="en-US" altLang="zh-CN" sz="1400" b="1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and UK</a:t>
            </a:r>
            <a:r>
              <a:rPr lang="en-US" altLang="zh-CN" sz="140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.  </a:t>
            </a:r>
            <a:endParaRPr lang="en-US" altLang="zh-CN" sz="1400" dirty="0"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  <a:p>
            <a:pPr defTabSz="914326">
              <a:defRPr/>
            </a:pP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Australia is currently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4</a:t>
            </a:r>
            <a:r>
              <a:rPr lang="en-US" sz="1400" baseline="30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place, as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Respondents frequently use </a:t>
            </a:r>
            <a:r>
              <a:rPr lang="en-US" altLang="zh-CN" sz="1400" b="1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Privacy Shield Service that is located in Australia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5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26">
              <a:defRPr/>
            </a:pPr>
            <a:r>
              <a:rPr lang="en-US" altLang="zh-CN" sz="1400" b="0" noProof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WIPO</a:t>
            </a:r>
            <a:r>
              <a:rPr lang="en-US" altLang="zh-CN" sz="1400" b="0" baseline="0" noProof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Center has worked in </a:t>
            </a:r>
            <a:r>
              <a:rPr lang="en-US" altLang="zh-CN" sz="1400" b="1" noProof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17 </a:t>
            </a:r>
            <a:r>
              <a:rPr lang="en-US" altLang="zh-CN" sz="1400" noProof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different case languages in</a:t>
            </a:r>
            <a:r>
              <a:rPr lang="en-US" altLang="zh-CN" sz="1400" baseline="0" noProof="0" dirty="0" smtClean="0"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the past year and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is now the third biggest language.  </a:t>
            </a:r>
            <a:endParaRPr lang="en-U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42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we note that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is overall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outcome in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decisions rendered 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(why?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outcome in UDRP,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 policy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that aims to offer predictability for parties and solve clear-cut abusive DNs registrations)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we also note </a:t>
            </a:r>
            <a:r>
              <a:rPr lang="en-US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 lower Transfer rate in 3MP cases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- Since 1999, jurisprudence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has evolved through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thousands of UDRP panel decisions.  </a:t>
            </a:r>
          </a:p>
          <a:p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- There is no rule of legal precedent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in UDRP administrative decisions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however panels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acknowledge the importance of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predictability and consensus</a:t>
            </a:r>
            <a:r>
              <a:rPr lang="en-US" sz="1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It is important that similar circumstances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translate into similar outcome.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26">
              <a:buFontTx/>
              <a:buNone/>
              <a:defRPr/>
            </a:pP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- WIPO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freely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accessible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DN dispute resolution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online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defTabSz="914326">
              <a:buFontTx/>
              <a:buNone/>
              <a:defRPr/>
            </a:pP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these resources is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WIPO Overview of WIPO Panel Views on Selected UDRP Questions,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Globally unique tool, distilling panel positions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defTabSz="914326">
              <a:defRPr/>
            </a:pP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- Often 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party claims and Panel Decisions refer to the WIPO Overview</a:t>
            </a:r>
            <a:r>
              <a:rPr lang="en-US" sz="1400" b="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- It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online freely-accessible resource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. The Index suggests key words to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en-US" sz="1400" b="1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legal research 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on substantive and procedural issues. </a:t>
            </a:r>
          </a:p>
          <a:p>
            <a:pPr marL="0" marR="0" indent="0" algn="l" defTabSz="914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- UDRP designed to be a simple,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linear process</a:t>
            </a:r>
            <a:r>
              <a:rPr lang="en-US" sz="14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aseline="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abusive registration is relatively easy to demonstrate. 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 panel will be convinced if you reference precedent that is to the point.  </a:t>
            </a:r>
          </a:p>
          <a:p>
            <a:pPr marL="0" indent="0" defTabSz="914326">
              <a:buFontTx/>
              <a:buNone/>
              <a:defRPr/>
            </a:pPr>
            <a:r>
              <a:rPr lang="en-US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 Bottom line: use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precedent and</a:t>
            </a:r>
            <a:r>
              <a:rPr lang="en-US" sz="1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WIPO facilities to build your case!</a:t>
            </a:r>
          </a:p>
          <a:p>
            <a:pPr marL="0" indent="0" defTabSz="914326">
              <a:buFontTx/>
              <a:buNone/>
              <a:defRPr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 Other useful resources are the Model pleadings, FAQs and general information about the UDRP online. </a:t>
            </a:r>
          </a:p>
          <a:p>
            <a:pPr marL="0" indent="0" defTabSz="914326">
              <a:buFontTx/>
              <a:buNone/>
              <a:defRPr/>
            </a:pP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 thank you for your attention and wish you a very pleasant and productive continuation!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1099" y="9428166"/>
            <a:ext cx="294495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0C81C45-6C8D-4CB8-BD28-3CEFAB93A43A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4878"/>
            <a:ext cx="4985393" cy="4467225"/>
          </a:xfrm>
        </p:spPr>
        <p:txBody>
          <a:bodyPr lIns="91408" tIns="45705" rIns="91408" bIns="45705"/>
          <a:lstStyle/>
          <a:p>
            <a:endParaRPr lang="en-U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099" y="9428166"/>
            <a:ext cx="294495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166C8FF-BDA6-4272-B609-105286D58EEA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4878"/>
            <a:ext cx="4985393" cy="4467225"/>
          </a:xfrm>
        </p:spPr>
        <p:txBody>
          <a:bodyPr lIns="91408" tIns="45705" rIns="91408" bIns="45705"/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 lIns="91408" tIns="45705" rIns="91408" bIns="45705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51099" y="9428166"/>
            <a:ext cx="294495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2D58854-7077-4FEF-AC4B-81D29FCF8E6C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4878"/>
            <a:ext cx="4985393" cy="4467225"/>
          </a:xfrm>
        </p:spPr>
        <p:txBody>
          <a:bodyPr lIns="90707" tIns="45353" rIns="90707" bIns="45353"/>
          <a:lstStyle/>
          <a:p>
            <a:pPr defTabSz="914326">
              <a:defRPr/>
            </a:pPr>
            <a:endParaRPr lang="en-US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3" y="4714878"/>
            <a:ext cx="4985393" cy="4467225"/>
          </a:xfrm>
        </p:spPr>
        <p:txBody>
          <a:bodyPr/>
          <a:lstStyle/>
          <a:p>
            <a:pPr defTabSz="914326">
              <a:defRPr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A4D8-9E56-47D4-8D05-83F10F895A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363" y="3886200"/>
            <a:ext cx="6934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17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44C6C-84A5-4E28-A2E9-CA548C61CE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2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F182-B973-4605-94B4-8D6E2AE65F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0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231" y="3886200"/>
            <a:ext cx="6934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47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AB45-BEA3-49F4-8B3F-A5061772E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1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F960-37FC-41AD-B285-93DCE49C55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81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73239"/>
            <a:ext cx="43751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773239"/>
            <a:ext cx="43751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26BD-78C7-486C-A923-2549CE4C3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7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F817-A80D-49F0-855C-4AAC7CD40C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2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AD303-D2EC-472F-ADDE-6A8A2F6B52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04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BC7F-B2F7-4E8D-93C6-0A061BD7DA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2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7FE63-AF50-4CA0-B3AD-0E2CA8BE4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6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AA57-E3EF-400B-B836-920AACD9E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64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FC9F-F900-45B2-B27B-F61D93D9DD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1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EC8D-EC36-411D-B817-06519CD36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49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7975-785C-48B0-A8BF-78CC63479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3B32-98E3-4981-B9BC-DC51AC0968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2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773243"/>
            <a:ext cx="4381501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773243"/>
            <a:ext cx="4381501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F8E6-51FD-4274-98F7-05A8ACF46F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71E6-71E2-41B0-BD0B-F2F97EF941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60EF-DA92-40FA-9397-D61287AD1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81C7-9AE3-46D4-A565-09012FB02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02ED-6230-4A94-BC1A-FA56CCC1A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C4D0-1F25-45BD-AB80-BB7FB71406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5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73243"/>
            <a:ext cx="89154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EA64AD31-1054-4310-A465-8C642809B4A4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Text Box 7"/>
          <p:cNvSpPr txBox="1">
            <a:spLocks noChangeArrowheads="1"/>
          </p:cNvSpPr>
          <p:nvPr userDrawn="1"/>
        </p:nvSpPr>
        <p:spPr bwMode="auto">
          <a:xfrm>
            <a:off x="0" y="6597650"/>
            <a:ext cx="9906000" cy="30777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0899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Richard Tan,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  <a:r>
              <a:rPr lang="en-US" altLang="en-US" sz="1400" dirty="0" smtClean="0"/>
              <a:t>NJA Advanced Course on Commercial Matters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8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73239"/>
            <a:ext cx="89154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A86A3632-53F2-461F-AD71-F7E747E501D0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1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6616" y="2492896"/>
            <a:ext cx="8041704" cy="2736304"/>
          </a:xfrm>
          <a:noFill/>
        </p:spPr>
        <p:txBody>
          <a:bodyPr/>
          <a:lstStyle/>
          <a:p>
            <a:pPr>
              <a:spcBef>
                <a:spcPts val="3000"/>
              </a:spcBef>
              <a:spcAft>
                <a:spcPts val="1200"/>
              </a:spcAft>
            </a:pPr>
            <a:r>
              <a:rPr lang="en-US" altLang="en-US" sz="3000" b="1" dirty="0" smtClean="0"/>
              <a:t>Session 29: </a:t>
            </a:r>
            <a:r>
              <a:rPr lang="en-GB" altLang="en-US" sz="3000" b="1" dirty="0" smtClean="0"/>
              <a:t>Domain Name Dispute Resolution </a:t>
            </a:r>
            <a:r>
              <a:rPr lang="en-US" altLang="en-US" sz="3000" b="1" dirty="0" smtClean="0"/>
              <a:t> 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altLang="en-US" sz="2600" dirty="0" smtClean="0"/>
              <a:t>NJA Advanced Course on Commercial Matters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200" b="1" dirty="0" smtClean="0"/>
              <a:t> </a:t>
            </a:r>
            <a:br>
              <a:rPr lang="en-US" altLang="en-US" sz="3200" b="1" dirty="0" smtClean="0"/>
            </a:br>
            <a:endParaRPr lang="en-US" alt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63941" y="5501426"/>
            <a:ext cx="3142059" cy="802854"/>
          </a:xfrm>
          <a:noFill/>
        </p:spPr>
        <p:txBody>
          <a:bodyPr/>
          <a:lstStyle/>
          <a:p>
            <a:pPr eaLnBrk="1" hangingPunct="1"/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Bhopal, India</a:t>
            </a:r>
            <a:b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</a:br>
            <a:r>
              <a:rPr lang="en-US" altLang="en-US" sz="1300" dirty="0" smtClean="0">
                <a:solidFill>
                  <a:srgbClr val="990033"/>
                </a:solidFill>
                <a:latin typeface="Arial Black" pitchFamily="34" charset="0"/>
              </a:rPr>
              <a:t>January 23, 2016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226192" y="6093297"/>
            <a:ext cx="5492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/>
            <a:r>
              <a:rPr lang="en-US" altLang="en-US" dirty="0" smtClean="0">
                <a:solidFill>
                  <a:srgbClr val="70899B"/>
                </a:solidFill>
              </a:rPr>
              <a:t>Richard Tan, Chartered Arbitrator, Singapore</a:t>
            </a:r>
            <a:r>
              <a:rPr lang="en-US" altLang="en-US" dirty="0">
                <a:solidFill>
                  <a:srgbClr val="70899B"/>
                </a:solidFill>
              </a:rPr>
              <a:t/>
            </a:r>
            <a:br>
              <a:rPr lang="en-US" altLang="en-US" dirty="0">
                <a:solidFill>
                  <a:srgbClr val="70899B"/>
                </a:solidFill>
              </a:rPr>
            </a:br>
            <a:endParaRPr lang="en-US" altLang="en-US" dirty="0">
              <a:solidFill>
                <a:srgbClr val="70899B"/>
              </a:solidFill>
            </a:endParaRPr>
          </a:p>
        </p:txBody>
      </p:sp>
      <p:pic>
        <p:nvPicPr>
          <p:cNvPr id="5" name="Picture 5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8" y="2674590"/>
            <a:ext cx="41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8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724" y="5373217"/>
            <a:ext cx="816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*19% of cases settled / terminated at WIPO in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260648"/>
            <a:ext cx="8627368" cy="998984"/>
          </a:xfrm>
        </p:spPr>
        <p:txBody>
          <a:bodyPr/>
          <a:lstStyle/>
          <a:p>
            <a:r>
              <a:rPr lang="en-US" dirty="0" smtClean="0"/>
              <a:t>WIPO Party Settlement / Termination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EAA57-E3EF-400B-B836-920AACD9E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4" y="1157467"/>
            <a:ext cx="8164291" cy="421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936104"/>
          </a:xfrm>
        </p:spPr>
        <p:txBody>
          <a:bodyPr/>
          <a:lstStyle/>
          <a:p>
            <a:r>
              <a:rPr lang="en-US" dirty="0"/>
              <a:t>WIPO Filing by Industry </a:t>
            </a:r>
            <a:r>
              <a:rPr lang="en-US" dirty="0" smtClean="0"/>
              <a:t>– 2014-2015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EAA57-E3EF-400B-B836-920AACD9E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860963"/>
            <a:ext cx="7776864" cy="519800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1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560" y="1124743"/>
            <a:ext cx="8440945" cy="490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/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4704"/>
            <a:ext cx="8915400" cy="72008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WIPO </a:t>
            </a:r>
            <a:r>
              <a:rPr lang="en-US" sz="4000" dirty="0" smtClean="0"/>
              <a:t>Parties from 107 Countries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100" dirty="0"/>
              <a:t>November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 smtClean="0"/>
              <a:t>2014 </a:t>
            </a:r>
            <a:r>
              <a:rPr lang="en-US" sz="3100" dirty="0"/>
              <a:t>through </a:t>
            </a:r>
            <a:r>
              <a:rPr lang="en-US" sz="3100" dirty="0" smtClean="0"/>
              <a:t>October 2015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06506" y="1126927"/>
            <a:ext cx="8981633" cy="47513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CN" sz="900" dirty="0" smtClean="0">
                <a:ea typeface="SimSun" pitchFamily="2" charset="-122"/>
              </a:rPr>
              <a:t> </a:t>
            </a:r>
            <a:endParaRPr lang="en-US" altLang="zh-CN" sz="900" dirty="0">
              <a:ea typeface="SimSun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EAA57-E3EF-400B-B836-920AACD9E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504" y="1420606"/>
            <a:ext cx="26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Years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6535" y="136184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1, 2014 to October 20,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632520" y="476672"/>
            <a:ext cx="8819716" cy="52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Top </a:t>
            </a:r>
            <a:r>
              <a:rPr lang="en-US" dirty="0"/>
              <a:t>10 WIPO Complainant </a:t>
            </a:r>
            <a:r>
              <a:rPr lang="en-US" dirty="0" smtClean="0"/>
              <a:t>Country Filing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33101"/>
              </p:ext>
            </p:extLst>
          </p:nvPr>
        </p:nvGraphicFramePr>
        <p:xfrm>
          <a:off x="562884" y="1822374"/>
          <a:ext cx="4343377" cy="374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584"/>
                <a:gridCol w="1202621"/>
                <a:gridCol w="1436172"/>
              </a:tblGrid>
              <a:tr h="241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Complainant Country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Number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Percentage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United States of America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12004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36.95</a:t>
                      </a:r>
                      <a:r>
                        <a:rPr lang="en-US" sz="1000" u="none" strike="noStrike" dirty="0">
                          <a:effectLst/>
                        </a:rPr>
                        <a:t>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France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3643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11.21%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United Kingdom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2569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7.91%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Germany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2050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6.31%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Switzerland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1758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5.41%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Italy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1182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3.64%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1142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3.51%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Denmark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1025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3.15%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Netherlands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908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2.79%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Sweden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673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2.07%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7979"/>
              </p:ext>
            </p:extLst>
          </p:nvPr>
        </p:nvGraphicFramePr>
        <p:xfrm>
          <a:off x="5042378" y="1822374"/>
          <a:ext cx="4364841" cy="374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893"/>
                <a:gridCol w="1230123"/>
                <a:gridCol w="1425825"/>
              </a:tblGrid>
              <a:tr h="241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Complainant Country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Number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Percentage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United States of America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780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30.27%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France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307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11.91%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Germany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000" b="0" i="0" u="none" strike="noStrike" dirty="0" smtClean="0">
                          <a:effectLst/>
                          <a:latin typeface="Arial"/>
                        </a:rPr>
                        <a:t>247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9.58%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United Kingdom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210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8.15</a:t>
                      </a:r>
                      <a:r>
                        <a:rPr lang="en-US" sz="1000" u="none" strike="noStrike" dirty="0">
                          <a:effectLst/>
                        </a:rPr>
                        <a:t>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Switzerland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156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6.05%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Netherlands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91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3.53%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Italy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3.14%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Denmark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000" b="0" i="0" u="none" strike="noStrike" dirty="0" smtClean="0">
                          <a:effectLst/>
                          <a:latin typeface="Arial"/>
                        </a:rPr>
                        <a:t>75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2.91%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Sweden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68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2.64%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Spain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61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2.37%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4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632520" y="332656"/>
            <a:ext cx="9273480" cy="8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Top 10 WIPO Respondent Country Filing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520" y="13941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Years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9252" y="1394192"/>
            <a:ext cx="4691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November 1, </a:t>
            </a:r>
            <a:r>
              <a:rPr lang="en-US" dirty="0" smtClean="0"/>
              <a:t>2014 </a:t>
            </a:r>
            <a:r>
              <a:rPr lang="en-US" dirty="0"/>
              <a:t>to </a:t>
            </a:r>
            <a:r>
              <a:rPr lang="en-US" dirty="0" smtClean="0"/>
              <a:t>October 20,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83827"/>
              </p:ext>
            </p:extLst>
          </p:nvPr>
        </p:nvGraphicFramePr>
        <p:xfrm>
          <a:off x="538772" y="1916832"/>
          <a:ext cx="4320480" cy="374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908"/>
                <a:gridCol w="1152128"/>
                <a:gridCol w="1634444"/>
              </a:tblGrid>
              <a:tr h="2415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Respondent Country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Number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Percentage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United States of America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10635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32.73%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China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3251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10.01%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United Kingdom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2533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7.8%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1229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3.78%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Canada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1113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3.43%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Australia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1102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3.39%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France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983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3.03%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Republic of Korea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932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2.87%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Netherlands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835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2.57%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India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619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1.91%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771069"/>
              </p:ext>
            </p:extLst>
          </p:nvPr>
        </p:nvGraphicFramePr>
        <p:xfrm>
          <a:off x="4948467" y="1916833"/>
          <a:ext cx="4602511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0717"/>
                <a:gridCol w="1296144"/>
                <a:gridCol w="1645650"/>
              </a:tblGrid>
              <a:tr h="2415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Respondent Country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Number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Percentage of Cases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United States of America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595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23.09%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China</a:t>
                      </a:r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375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14.55</a:t>
                      </a:r>
                      <a:r>
                        <a:rPr lang="en-US" sz="1000" u="none" strike="noStrike" dirty="0">
                          <a:effectLst/>
                        </a:rPr>
                        <a:t>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United Kingdom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194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7.53%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Australia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4.38</a:t>
                      </a:r>
                      <a:r>
                        <a:rPr lang="en-US" sz="1000" u="none" strike="noStrike" dirty="0">
                          <a:effectLst/>
                        </a:rPr>
                        <a:t>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Netherlands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88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3.41</a:t>
                      </a:r>
                      <a:r>
                        <a:rPr lang="en-US" sz="1000" u="none" strike="noStrike" dirty="0">
                          <a:effectLst/>
                        </a:rPr>
                        <a:t>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France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84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3.26%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India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84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3.26</a:t>
                      </a:r>
                      <a:r>
                        <a:rPr lang="en-US" sz="1000" u="none" strike="noStrike" dirty="0">
                          <a:effectLst/>
                        </a:rPr>
                        <a:t>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Turkey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</a:t>
                      </a:r>
                      <a:r>
                        <a:rPr lang="en-US" sz="1000" u="none" strike="noStrike" dirty="0" smtClean="0">
                          <a:effectLst/>
                        </a:rPr>
                        <a:t>9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3.07%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Spain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69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2.68%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502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Republic of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Korea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53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2.06%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5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704527" y="332656"/>
            <a:ext cx="8616957" cy="8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WIPO </a:t>
            </a:r>
            <a:r>
              <a:rPr lang="en-US" dirty="0" smtClean="0"/>
              <a:t>Languages of Proceedings 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085" y="1187624"/>
            <a:ext cx="288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Years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45529" y="118762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2014-2015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660073"/>
              </p:ext>
            </p:extLst>
          </p:nvPr>
        </p:nvGraphicFramePr>
        <p:xfrm>
          <a:off x="4945529" y="1543697"/>
          <a:ext cx="4211069" cy="4477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696"/>
                <a:gridCol w="1348207"/>
                <a:gridCol w="1631166"/>
              </a:tblGrid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Case Language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Number of Cases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Percentage of Cases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English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4114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85.85%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Spanish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194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4.05%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Chinese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2.40%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French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2.34%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Dutch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77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1.61%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German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53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1.11</a:t>
                      </a:r>
                      <a:r>
                        <a:rPr lang="en-US" sz="1000" u="none" strike="noStrike" dirty="0">
                          <a:effectLst/>
                        </a:rPr>
                        <a:t>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Portuguese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40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0.83%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Turkish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0.67%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Romanian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17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0.35%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Korean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0.29%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Japanese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11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0.23%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Vietnamese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0.08%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Italian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0.06%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Russian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0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0.06%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Swedish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0.02%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Polish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0.02%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  <a:tr h="24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Slovak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 smtClean="0">
                          <a:effectLst/>
                        </a:rPr>
                        <a:t>0.02%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10319" marR="10319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70064"/>
              </p:ext>
            </p:extLst>
          </p:nvPr>
        </p:nvGraphicFramePr>
        <p:xfrm>
          <a:off x="406085" y="1484784"/>
          <a:ext cx="4330891" cy="4536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6743"/>
                <a:gridCol w="1386569"/>
                <a:gridCol w="1677579"/>
              </a:tblGrid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Case Language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Number of Cases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Percentage of Cases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English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28620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88.09%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Spanish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1323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4.07%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French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816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2.51%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German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391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1.2%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Dutch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360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1.11</a:t>
                      </a:r>
                      <a:r>
                        <a:rPr lang="en-US" sz="900" u="none" strike="noStrike" dirty="0">
                          <a:effectLst/>
                        </a:rPr>
                        <a:t>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Chinese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354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1.09%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Korean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273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0.84%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Portuguese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0.33</a:t>
                      </a:r>
                      <a:r>
                        <a:rPr lang="en-US" sz="900" u="none" strike="noStrike" dirty="0">
                          <a:effectLst/>
                        </a:rPr>
                        <a:t>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Turkish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83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0.26%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Italian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50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0.15%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Romanian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37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0.11</a:t>
                      </a:r>
                      <a:r>
                        <a:rPr lang="en-US" sz="900" u="none" strike="noStrike" dirty="0">
                          <a:effectLst/>
                        </a:rPr>
                        <a:t>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Japanese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36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0.11%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Russian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17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0.05%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Swedish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900" b="0" i="0" u="none" strike="noStrike" dirty="0" smtClean="0">
                          <a:effectLst/>
                          <a:latin typeface="Arial"/>
                        </a:rPr>
                        <a:t>8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0.02%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Vietnamese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0.01%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Danish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900" b="0" i="0" u="none" strike="noStrike" dirty="0" smtClean="0">
                          <a:effectLst/>
                          <a:latin typeface="Arial"/>
                        </a:rPr>
                        <a:t>3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0.01%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Polish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0.01%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Slovak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9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 smtClean="0">
                          <a:effectLst/>
                        </a:rPr>
                        <a:t>0.01%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Czech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Hebrew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0.0%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  <a:tr h="20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smtClean="0">
                          <a:effectLst/>
                        </a:rPr>
                        <a:t>Norwegian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0.0%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9744" marR="9744" marT="899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3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auto">
          <a:xfrm>
            <a:off x="1064568" y="-5680"/>
            <a:ext cx="818103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/>
              <a:t>Outcome in WIPO Cases – All Years</a:t>
            </a:r>
            <a:r>
              <a:rPr lang="en-US" sz="3200" dirty="0">
                <a:solidFill>
                  <a:srgbClr val="990033"/>
                </a:solidFill>
              </a:rPr>
              <a:t>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955779"/>
              </p:ext>
            </p:extLst>
          </p:nvPr>
        </p:nvGraphicFramePr>
        <p:xfrm>
          <a:off x="462574" y="3871527"/>
          <a:ext cx="495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0" y="764704"/>
            <a:ext cx="417646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0" y="3789040"/>
            <a:ext cx="4457592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3789041"/>
            <a:ext cx="4578350" cy="280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128464" y="404664"/>
            <a:ext cx="8915400" cy="1215008"/>
          </a:xfrm>
        </p:spPr>
        <p:txBody>
          <a:bodyPr/>
          <a:lstStyle/>
          <a:p>
            <a:r>
              <a:rPr lang="en-US" dirty="0"/>
              <a:t>Behind the Outcomes: </a:t>
            </a:r>
            <a:br>
              <a:rPr lang="en-US" dirty="0"/>
            </a:br>
            <a:r>
              <a:rPr lang="en-US" dirty="0"/>
              <a:t>UDRP Jurisprudence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128464" y="2420888"/>
            <a:ext cx="8915400" cy="3888432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endParaRPr lang="en-US" sz="2800" dirty="0" smtClean="0"/>
          </a:p>
          <a:p>
            <a:pPr marL="342900" lvl="1" indent="-342900"/>
            <a:r>
              <a:rPr lang="en-US" sz="2800" dirty="0" smtClean="0"/>
              <a:t>All WIPO UDRP decisions are published </a:t>
            </a:r>
            <a:r>
              <a:rPr lang="en-US" sz="2800" dirty="0"/>
              <a:t>and fully </a:t>
            </a:r>
            <a:r>
              <a:rPr lang="en-US" sz="2800" dirty="0" smtClean="0"/>
              <a:t>searchable online</a:t>
            </a:r>
          </a:p>
          <a:p>
            <a:pPr marL="342900" lvl="1" indent="-342900"/>
            <a:endParaRPr lang="en-US" sz="2800" dirty="0" smtClean="0"/>
          </a:p>
          <a:p>
            <a:r>
              <a:rPr lang="en-US" sz="2800" dirty="0" smtClean="0"/>
              <a:t>Public </a:t>
            </a:r>
            <a:r>
              <a:rPr lang="en-US" sz="2800" dirty="0"/>
              <a:t>access </a:t>
            </a:r>
            <a:r>
              <a:rPr lang="en-US" sz="2800" dirty="0" smtClean="0"/>
              <a:t>to </a:t>
            </a:r>
            <a:r>
              <a:rPr lang="en-US" sz="2800" dirty="0"/>
              <a:t>the large quantity of legal and other data </a:t>
            </a:r>
            <a:r>
              <a:rPr lang="en-US" sz="2800" dirty="0" smtClean="0"/>
              <a:t>contained therein  </a:t>
            </a:r>
          </a:p>
          <a:p>
            <a:endParaRPr lang="en-US" sz="2800" dirty="0"/>
          </a:p>
          <a:p>
            <a:r>
              <a:rPr lang="en-US" sz="2800" dirty="0"/>
              <a:t>Though decisions </a:t>
            </a:r>
            <a:r>
              <a:rPr lang="en-US" sz="2800" dirty="0" smtClean="0"/>
              <a:t>are not </a:t>
            </a:r>
            <a:r>
              <a:rPr lang="en-US" sz="2800" dirty="0"/>
              <a:t>binding as such, panels generally strive for </a:t>
            </a:r>
            <a:r>
              <a:rPr lang="en-US" sz="2800" b="1" dirty="0"/>
              <a:t>predictability and </a:t>
            </a:r>
            <a:r>
              <a:rPr lang="en-US" sz="2800" b="1" dirty="0" smtClean="0"/>
              <a:t>consensus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8985" y="232346"/>
            <a:ext cx="4824536" cy="262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8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200472" y="672132"/>
            <a:ext cx="8915400" cy="803523"/>
          </a:xfrm>
        </p:spPr>
        <p:txBody>
          <a:bodyPr/>
          <a:lstStyle/>
          <a:p>
            <a:r>
              <a:rPr lang="en-US" dirty="0"/>
              <a:t>Navigating </a:t>
            </a:r>
            <a:r>
              <a:rPr lang="en-US" dirty="0" smtClean="0"/>
              <a:t>WIPO</a:t>
            </a:r>
            <a:br>
              <a:rPr lang="en-US" dirty="0" smtClean="0"/>
            </a:br>
            <a:r>
              <a:rPr lang="en-US" dirty="0" smtClean="0"/>
              <a:t>Resources Online 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416496" y="2682874"/>
            <a:ext cx="8498904" cy="3554437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b="1" dirty="0" smtClean="0"/>
              <a:t>WIPO </a:t>
            </a:r>
            <a:r>
              <a:rPr lang="en-US" sz="2800" b="1" dirty="0"/>
              <a:t>Overview </a:t>
            </a:r>
            <a:r>
              <a:rPr lang="en-US" sz="2800" b="1" dirty="0" smtClean="0"/>
              <a:t>2.0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dirty="0" smtClean="0"/>
              <a:t>Reflects statements </a:t>
            </a:r>
            <a:r>
              <a:rPr lang="en-US" dirty="0"/>
              <a:t>on some 50 substantive and procedural UDRP </a:t>
            </a:r>
            <a:r>
              <a:rPr lang="en-US" dirty="0" smtClean="0"/>
              <a:t>issues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Draws </a:t>
            </a:r>
            <a:r>
              <a:rPr lang="en-US" dirty="0"/>
              <a:t>on the thousands of cases administered by </a:t>
            </a:r>
            <a:r>
              <a:rPr lang="en-US" dirty="0" smtClean="0"/>
              <a:t>WIPO and </a:t>
            </a:r>
            <a:r>
              <a:rPr lang="en-US" dirty="0"/>
              <a:t>decided by WIPO panelists </a:t>
            </a:r>
          </a:p>
          <a:p>
            <a:pPr>
              <a:buFontTx/>
              <a:buNone/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83" y="672133"/>
            <a:ext cx="501433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>
          <a:xfrm>
            <a:off x="200472" y="260648"/>
            <a:ext cx="8915400" cy="1143000"/>
          </a:xfrm>
        </p:spPr>
        <p:txBody>
          <a:bodyPr/>
          <a:lstStyle/>
          <a:p>
            <a:r>
              <a:rPr lang="en-US" dirty="0"/>
              <a:t>Navigating WIPO</a:t>
            </a:r>
            <a:br>
              <a:rPr lang="en-US" dirty="0"/>
            </a:br>
            <a:r>
              <a:rPr lang="en-US" dirty="0"/>
              <a:t>Resources </a:t>
            </a:r>
            <a:r>
              <a:rPr lang="en-US" dirty="0" smtClean="0"/>
              <a:t>Online </a:t>
            </a:r>
            <a:endParaRPr lang="en-US" dirty="0"/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344488" y="2924944"/>
            <a:ext cx="9282112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WIPO </a:t>
            </a:r>
            <a:r>
              <a:rPr lang="en-US" sz="2800" b="1" dirty="0"/>
              <a:t>Legal </a:t>
            </a:r>
            <a:r>
              <a:rPr lang="en-US" sz="2800" b="1" dirty="0" smtClean="0"/>
              <a:t>Index</a:t>
            </a:r>
          </a:p>
          <a:p>
            <a:endParaRPr lang="en-US" sz="2800" dirty="0"/>
          </a:p>
          <a:p>
            <a:pPr lvl="1"/>
            <a:r>
              <a:rPr lang="en-US" dirty="0" smtClean="0"/>
              <a:t>Allows decision research via use of some </a:t>
            </a:r>
            <a:r>
              <a:rPr lang="en-US" dirty="0"/>
              <a:t>260 </a:t>
            </a:r>
            <a:r>
              <a:rPr lang="en-US" dirty="0" smtClean="0"/>
              <a:t>research key words on substantive </a:t>
            </a:r>
            <a:r>
              <a:rPr lang="en-US" dirty="0"/>
              <a:t>and procedural UDRP </a:t>
            </a:r>
            <a:r>
              <a:rPr lang="en-US" dirty="0" smtClean="0"/>
              <a:t>issues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Draws </a:t>
            </a:r>
            <a:r>
              <a:rPr lang="en-US" dirty="0"/>
              <a:t>on the thousands of cases administered by WIPO and decided by WIPO panelists </a:t>
            </a:r>
          </a:p>
          <a:p>
            <a:pPr>
              <a:buFontTx/>
              <a:buNone/>
            </a:pP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912" y="404664"/>
            <a:ext cx="5256584" cy="18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:\WIPO\From Nov 2014\ADNW2015\Legal Index Content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275963"/>
            <a:ext cx="5256584" cy="154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B0E8DFC-449C-43BB-B87A-29469B7D04EA}" type="slidenum">
              <a:rPr lang="en-US" sz="1400"/>
              <a:pPr algn="r"/>
              <a:t>2</a:t>
            </a:fld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512" y="620688"/>
            <a:ext cx="8553400" cy="792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U</a:t>
            </a:r>
            <a:r>
              <a:rPr lang="en-US" dirty="0"/>
              <a:t>niform </a:t>
            </a:r>
            <a:r>
              <a:rPr lang="en-US" b="1" dirty="0"/>
              <a:t>D</a:t>
            </a:r>
            <a:r>
              <a:rPr lang="en-US" dirty="0"/>
              <a:t>omain Name Dispute </a:t>
            </a:r>
            <a:r>
              <a:rPr lang="en-US" b="1" dirty="0"/>
              <a:t>R</a:t>
            </a:r>
            <a:r>
              <a:rPr lang="en-US" dirty="0"/>
              <a:t>esolution </a:t>
            </a:r>
            <a:r>
              <a:rPr lang="en-US" b="1" dirty="0"/>
              <a:t>P</a:t>
            </a:r>
            <a:r>
              <a:rPr lang="en-US" dirty="0"/>
              <a:t>olicy (UDRP)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0512" y="1412776"/>
            <a:ext cx="8953624" cy="4968552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buFontTx/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WIPO initiated and administered since 1999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First WIPO </a:t>
            </a:r>
            <a:r>
              <a:rPr lang="en-US" dirty="0" smtClean="0"/>
              <a:t>Report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Trademark-based, for addressing </a:t>
            </a:r>
            <a:r>
              <a:rPr lang="en-US" dirty="0" smtClean="0"/>
              <a:t>cybersquatting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dirty="0"/>
              <a:t>curative </a:t>
            </a:r>
            <a:r>
              <a:rPr lang="en-US" dirty="0"/>
              <a:t>mechanism for abusive registration and </a:t>
            </a:r>
            <a:r>
              <a:rPr lang="en-US" dirty="0" smtClean="0"/>
              <a:t>use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Expedient alternative to court litigation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court options </a:t>
            </a:r>
            <a:r>
              <a:rPr lang="en-US" dirty="0" smtClean="0"/>
              <a:t>preserved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sz="1000" dirty="0"/>
          </a:p>
          <a:p>
            <a:pPr>
              <a:lnSpc>
                <a:spcPct val="80000"/>
              </a:lnSpc>
            </a:pPr>
            <a:r>
              <a:rPr lang="en-US" dirty="0"/>
              <a:t>Principal advantages: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Efficient</a:t>
            </a:r>
            <a:r>
              <a:rPr lang="en-US" dirty="0"/>
              <a:t> – time and cost effective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Predictable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proven system for clear cases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International</a:t>
            </a:r>
            <a:r>
              <a:rPr lang="en-US" dirty="0"/>
              <a:t> – enforceable across jurisdictions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6960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5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5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9AB45-BEA3-49F4-8B3F-A5061772E4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4450" y="1772816"/>
            <a:ext cx="889709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3000"/>
              </a:spcBef>
              <a:spcAft>
                <a:spcPts val="1200"/>
              </a:spcAft>
            </a:pPr>
            <a:r>
              <a:rPr lang="en-US" altLang="en-US" sz="3200" b="1" kern="0" smtClean="0"/>
              <a:t/>
            </a:r>
            <a:br>
              <a:rPr lang="en-US" altLang="en-US" sz="3200" b="1" kern="0" smtClean="0"/>
            </a:br>
            <a:r>
              <a:rPr lang="en-US" altLang="en-US" sz="3200" b="1" kern="0" smtClean="0"/>
              <a:t/>
            </a:r>
            <a:br>
              <a:rPr lang="en-US" altLang="en-US" sz="3200" b="1" kern="0" smtClean="0"/>
            </a:br>
            <a:r>
              <a:rPr lang="en-US" altLang="en-US" sz="3200" b="1" kern="0" smtClean="0"/>
              <a:t>THANK YOU</a:t>
            </a:r>
            <a:r>
              <a:rPr lang="en-US" altLang="en-US" sz="3200" kern="0" smtClean="0"/>
              <a:t/>
            </a:r>
            <a:br>
              <a:rPr lang="en-US" altLang="en-US" sz="3200" kern="0" smtClean="0"/>
            </a:br>
            <a:r>
              <a:rPr lang="en-US" altLang="en-US" sz="3200" kern="0" smtClean="0"/>
              <a:t/>
            </a:r>
            <a:br>
              <a:rPr lang="en-US" altLang="en-US" sz="3200" kern="0" smtClean="0"/>
            </a:br>
            <a:r>
              <a:rPr lang="en-US" altLang="en-US" sz="3200" kern="0" smtClean="0"/>
              <a:t>Richard Tan, Chartered Arbitrator, Singapore</a:t>
            </a:r>
            <a:br>
              <a:rPr lang="en-US" altLang="en-US" sz="3200" kern="0" smtClean="0"/>
            </a:br>
            <a:r>
              <a:rPr lang="en-US" altLang="en-US" sz="3200" kern="0" smtClean="0"/>
              <a:t>Independent Arbitrator</a:t>
            </a:r>
            <a:br>
              <a:rPr lang="en-US" altLang="en-US" sz="3200" kern="0" smtClean="0"/>
            </a:br>
            <a:r>
              <a:rPr lang="en-US" altLang="en-US" sz="3200" kern="0" smtClean="0"/>
              <a:t>Consultant, Morgan Lewis Stamford</a:t>
            </a:r>
            <a:br>
              <a:rPr lang="en-US" altLang="en-US" sz="3200" kern="0" smtClean="0"/>
            </a:br>
            <a:r>
              <a:rPr lang="en-US" altLang="en-US" sz="3200" kern="0" smtClean="0"/>
              <a:t>email: richard.tan@rtanarbitrators.com </a:t>
            </a:r>
            <a:br>
              <a:rPr lang="en-US" altLang="en-US" sz="3200" kern="0" smtClean="0"/>
            </a:br>
            <a:r>
              <a:rPr lang="en-US" altLang="en-US" sz="2800" b="1" kern="0" smtClean="0"/>
              <a:t> </a:t>
            </a:r>
            <a:br>
              <a:rPr lang="en-US" altLang="en-US" sz="2800" b="1" kern="0" smtClean="0"/>
            </a:b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41146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 txBox="1">
            <a:spLocks noGrp="1"/>
          </p:cNvSpPr>
          <p:nvPr/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686037E-F96E-44C2-9D28-3F1EFC436DE6}" type="slidenum">
              <a:rPr lang="en-US" sz="1400"/>
              <a:pPr algn="r"/>
              <a:t>3</a:t>
            </a:fld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520" y="332656"/>
            <a:ext cx="8117780" cy="8474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“U” </a:t>
            </a:r>
            <a:r>
              <a:rPr lang="en-US" dirty="0"/>
              <a:t>in UDRP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4528" y="1124744"/>
            <a:ext cx="8568952" cy="511207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CH" sz="2800" dirty="0" smtClean="0"/>
              <a:t>Applicable </a:t>
            </a:r>
            <a:r>
              <a:rPr lang="fr-CH" sz="2800" dirty="0" err="1" smtClean="0"/>
              <a:t>across</a:t>
            </a:r>
            <a:r>
              <a:rPr lang="fr-CH" sz="2800" dirty="0" smtClean="0"/>
              <a:t> all </a:t>
            </a:r>
            <a:r>
              <a:rPr lang="fr-CH" sz="2800" dirty="0" err="1"/>
              <a:t>generic</a:t>
            </a:r>
            <a:r>
              <a:rPr lang="fr-CH" sz="2800" dirty="0"/>
              <a:t> top </a:t>
            </a:r>
            <a:r>
              <a:rPr lang="fr-CH" sz="2800" dirty="0" err="1"/>
              <a:t>level</a:t>
            </a:r>
            <a:r>
              <a:rPr lang="fr-CH" sz="2800" dirty="0"/>
              <a:t> domain (</a:t>
            </a:r>
            <a:r>
              <a:rPr lang="fr-CH" sz="2800" dirty="0" err="1"/>
              <a:t>gTLD</a:t>
            </a:r>
            <a:r>
              <a:rPr lang="fr-CH" sz="2800" dirty="0"/>
              <a:t>) registrations (.</a:t>
            </a:r>
            <a:r>
              <a:rPr lang="fr-CH" sz="2800" dirty="0" err="1"/>
              <a:t>com</a:t>
            </a:r>
            <a:r>
              <a:rPr lang="fr-CH" sz="2800" dirty="0"/>
              <a:t>, .</a:t>
            </a:r>
            <a:r>
              <a:rPr lang="fr-CH" sz="2800" dirty="0" err="1"/>
              <a:t>org</a:t>
            </a:r>
            <a:r>
              <a:rPr lang="fr-CH" sz="2800" dirty="0"/>
              <a:t>, .net, etc.)</a:t>
            </a:r>
          </a:p>
          <a:p>
            <a:pPr lvl="1">
              <a:lnSpc>
                <a:spcPct val="90000"/>
              </a:lnSpc>
            </a:pPr>
            <a:r>
              <a:rPr lang="fr-CH" dirty="0"/>
              <a:t>New </a:t>
            </a:r>
            <a:r>
              <a:rPr lang="fr-CH" dirty="0" err="1"/>
              <a:t>gTLDs</a:t>
            </a:r>
            <a:endParaRPr lang="fr-CH" dirty="0"/>
          </a:p>
          <a:p>
            <a:pPr lvl="1">
              <a:lnSpc>
                <a:spcPct val="90000"/>
              </a:lnSpc>
            </a:pPr>
            <a:endParaRPr lang="fr-CH" dirty="0"/>
          </a:p>
          <a:p>
            <a:pPr>
              <a:lnSpc>
                <a:spcPct val="90000"/>
              </a:lnSpc>
            </a:pPr>
            <a:r>
              <a:rPr lang="en-US" sz="2800" dirty="0"/>
              <a:t>Via harmonized contract 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between domain name registrant and registrar (registration agreement)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between registrar and ICANN (registrar accreditation agreement)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Many </a:t>
            </a:r>
            <a:r>
              <a:rPr lang="en-US" sz="2800" dirty="0" err="1"/>
              <a:t>ccTLD</a:t>
            </a:r>
            <a:r>
              <a:rPr lang="en-US" sz="2800" dirty="0"/>
              <a:t> registries have also elected to adopt the UDRP (</a:t>
            </a:r>
            <a:r>
              <a:rPr lang="en-US" sz="2800" i="1" dirty="0"/>
              <a:t>mutatis mutandis</a:t>
            </a:r>
            <a:r>
              <a:rPr lang="en-US" sz="2800" dirty="0"/>
              <a:t>) </a:t>
            </a:r>
            <a:r>
              <a:rPr lang="en-US" sz="2800" dirty="0" smtClean="0"/>
              <a:t>(</a:t>
            </a:r>
            <a:r>
              <a:rPr lang="en-US" sz="2800" i="1" dirty="0"/>
              <a:t>e.g</a:t>
            </a:r>
            <a:r>
              <a:rPr lang="en-US" sz="2800" i="1" dirty="0" smtClean="0"/>
              <a:t>.</a:t>
            </a:r>
            <a:r>
              <a:rPr lang="en-US" sz="2800" dirty="0" smtClean="0"/>
              <a:t>, </a:t>
            </a:r>
            <a:r>
              <a:rPr lang="en-US" sz="2800" dirty="0"/>
              <a:t>.</a:t>
            </a:r>
            <a:r>
              <a:rPr lang="en-US" sz="2800" dirty="0" err="1"/>
              <a:t>ro</a:t>
            </a:r>
            <a:r>
              <a:rPr lang="en-US" sz="2800" dirty="0"/>
              <a:t>, .</a:t>
            </a:r>
            <a:r>
              <a:rPr lang="en-US" sz="2800" dirty="0" err="1"/>
              <a:t>tv</a:t>
            </a:r>
            <a:r>
              <a:rPr lang="en-US" sz="2800" dirty="0"/>
              <a:t>) or variant based on it (</a:t>
            </a:r>
            <a:r>
              <a:rPr lang="en-US" sz="2800" i="1" dirty="0"/>
              <a:t>e.g</a:t>
            </a:r>
            <a:r>
              <a:rPr lang="en-US" sz="2800" i="1" dirty="0" smtClean="0"/>
              <a:t>.</a:t>
            </a:r>
            <a:r>
              <a:rPr lang="en-US" sz="2800" dirty="0" smtClean="0"/>
              <a:t>, </a:t>
            </a:r>
            <a:r>
              <a:rPr lang="en-US" sz="2800" dirty="0"/>
              <a:t>.au</a:t>
            </a:r>
            <a:r>
              <a:rPr lang="en-US" sz="2800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989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ACA8CF4-EA14-4BD7-B830-819B595B4F40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6536" y="476250"/>
            <a:ext cx="8352928" cy="1030288"/>
          </a:xfrm>
        </p:spPr>
        <p:txBody>
          <a:bodyPr/>
          <a:lstStyle/>
          <a:p>
            <a:r>
              <a:rPr lang="en-US" dirty="0"/>
              <a:t>UDRP Standing, Remedies and </a:t>
            </a:r>
            <a:br>
              <a:rPr lang="en-US" dirty="0"/>
            </a:br>
            <a:r>
              <a:rPr lang="en-US" dirty="0"/>
              <a:t>Published Decisions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0552" y="1988841"/>
            <a:ext cx="8483352" cy="3600400"/>
          </a:xfrm>
        </p:spPr>
        <p:txBody>
          <a:bodyPr/>
          <a:lstStyle/>
          <a:p>
            <a:r>
              <a:rPr lang="en-AU" b="1" dirty="0" smtClean="0"/>
              <a:t>Standing</a:t>
            </a:r>
            <a:r>
              <a:rPr lang="en-AU" dirty="0" smtClean="0"/>
              <a:t> </a:t>
            </a:r>
            <a:r>
              <a:rPr lang="en-AU" dirty="0"/>
              <a:t>– based on trademark rights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b="1" dirty="0"/>
              <a:t>Remedies</a:t>
            </a:r>
            <a:r>
              <a:rPr lang="en-US" dirty="0"/>
              <a:t> </a:t>
            </a:r>
            <a:r>
              <a:rPr lang="en-US" dirty="0" smtClean="0"/>
              <a:t>straightforward </a:t>
            </a:r>
            <a:r>
              <a:rPr lang="en-US" dirty="0"/>
              <a:t>– transfer or cancellation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no costs or damages</a:t>
            </a:r>
          </a:p>
          <a:p>
            <a:pPr lvl="1"/>
            <a:r>
              <a:rPr lang="en-US" dirty="0"/>
              <a:t>declaratory relief against any abusive complaints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dirty="0"/>
              <a:t>WIPO Center </a:t>
            </a:r>
            <a:r>
              <a:rPr lang="en-US" b="1" dirty="0"/>
              <a:t>administers</a:t>
            </a:r>
            <a:r>
              <a:rPr lang="en-US" dirty="0"/>
              <a:t> procedure, independent WIPO panel </a:t>
            </a:r>
            <a:r>
              <a:rPr lang="en-US" b="1" dirty="0"/>
              <a:t>decides </a:t>
            </a:r>
            <a:r>
              <a:rPr lang="en-US" dirty="0"/>
              <a:t>merits, reasoned panel decision </a:t>
            </a:r>
            <a:r>
              <a:rPr lang="en-US" dirty="0" smtClean="0"/>
              <a:t>issued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5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16496" y="548680"/>
            <a:ext cx="8970977" cy="864096"/>
          </a:xfrm>
        </p:spPr>
        <p:txBody>
          <a:bodyPr/>
          <a:lstStyle/>
          <a:p>
            <a:r>
              <a:rPr lang="en-US" dirty="0"/>
              <a:t>UDRP Process </a:t>
            </a:r>
            <a:br>
              <a:rPr lang="en-US" dirty="0"/>
            </a:br>
            <a:r>
              <a:rPr lang="en-US" sz="2800" b="1" dirty="0"/>
              <a:t>7 to 10</a:t>
            </a:r>
            <a:r>
              <a:rPr lang="en-US" sz="2800" dirty="0"/>
              <a:t> clear steps, </a:t>
            </a:r>
            <a:r>
              <a:rPr lang="en-US" sz="2800" b="1" dirty="0"/>
              <a:t>60 to 75</a:t>
            </a:r>
            <a:r>
              <a:rPr lang="en-US" sz="2800" dirty="0"/>
              <a:t> days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endParaRPr lang="en-US" sz="180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96" y="1520819"/>
            <a:ext cx="9073008" cy="437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C9BB-3ADC-4953-9986-B1F0E15704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6536" y="548680"/>
            <a:ext cx="7916044" cy="4739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UDRP Key Design Elements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8544" y="1340768"/>
            <a:ext cx="8137724" cy="504056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International, contract-based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Simple</a:t>
            </a:r>
            <a:r>
              <a:rPr lang="en-US" sz="2800" dirty="0"/>
              <a:t>, linear </a:t>
            </a:r>
            <a:r>
              <a:rPr lang="en-US" sz="2800" dirty="0" smtClean="0"/>
              <a:t>process</a:t>
            </a:r>
          </a:p>
          <a:p>
            <a:endParaRPr lang="en-US" sz="2800" dirty="0"/>
          </a:p>
          <a:p>
            <a:r>
              <a:rPr lang="en-US" sz="2800" dirty="0"/>
              <a:t>Non-exclusive safe-harbors for </a:t>
            </a:r>
            <a:r>
              <a:rPr lang="en-US" sz="2800" dirty="0" smtClean="0"/>
              <a:t>registrants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N</a:t>
            </a:r>
            <a:r>
              <a:rPr lang="en-US" sz="2800" dirty="0" smtClean="0"/>
              <a:t>on-exclusive </a:t>
            </a:r>
            <a:r>
              <a:rPr lang="en-US" sz="2800" dirty="0"/>
              <a:t>concept of bad faith (legal flexibility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/>
              <a:t>Independent administrative panel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Simple </a:t>
            </a:r>
            <a:r>
              <a:rPr lang="en-US" sz="2800" dirty="0"/>
              <a:t>remedies, directly enforced through </a:t>
            </a:r>
            <a:r>
              <a:rPr lang="en-US" sz="2800" dirty="0" smtClean="0"/>
              <a:t>registrar</a:t>
            </a:r>
          </a:p>
          <a:p>
            <a:endParaRPr lang="en-US" sz="2800" dirty="0"/>
          </a:p>
          <a:p>
            <a:pPr lvl="1"/>
            <a:r>
              <a:rPr lang="en-US" dirty="0"/>
              <a:t>Without going to court while retaining court options</a:t>
            </a:r>
          </a:p>
        </p:txBody>
      </p:sp>
    </p:spTree>
    <p:extLst>
      <p:ext uri="{BB962C8B-B14F-4D97-AF65-F5344CB8AC3E}">
        <p14:creationId xmlns:p14="http://schemas.microsoft.com/office/powerpoint/2010/main" val="34146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1" y="332656"/>
            <a:ext cx="8420100" cy="9269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WIPO as UDRP Provider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EAA57-E3EF-400B-B836-920AACD9E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740532" y="1340992"/>
            <a:ext cx="7831044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63" tIns="46231" rIns="92463" bIns="46231"/>
          <a:lstStyle/>
          <a:p>
            <a:pPr marL="342900" indent="-342900" algn="l">
              <a:spcBef>
                <a:spcPct val="20000"/>
              </a:spcBef>
            </a:pPr>
            <a:r>
              <a:rPr lang="en-US" sz="2400" b="1" dirty="0"/>
              <a:t>WIPO Center Staff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 smtClean="0"/>
              <a:t>24 </a:t>
            </a:r>
            <a:r>
              <a:rPr lang="en-US" sz="2400" dirty="0"/>
              <a:t>nationalities, </a:t>
            </a:r>
            <a:r>
              <a:rPr lang="en-US" sz="2400" dirty="0" smtClean="0"/>
              <a:t>26 </a:t>
            </a:r>
            <a:r>
              <a:rPr lang="en-US" sz="2400" dirty="0"/>
              <a:t>languages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/>
              <a:t>Senior Legal Staff / Case Managers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/>
              <a:t>Case Secretariat</a:t>
            </a:r>
          </a:p>
          <a:p>
            <a:pPr marL="342900" indent="-342900" algn="l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 dirty="0"/>
              <a:t>IT </a:t>
            </a:r>
            <a:r>
              <a:rPr lang="en-US" sz="2400" dirty="0" smtClean="0"/>
              <a:t>Support</a:t>
            </a:r>
          </a:p>
          <a:p>
            <a:pPr algn="l">
              <a:spcBef>
                <a:spcPct val="20000"/>
              </a:spcBef>
            </a:pPr>
            <a:endParaRPr lang="en-US" sz="2400" dirty="0" smtClean="0"/>
          </a:p>
          <a:p>
            <a:pPr marL="347663" indent="-347663">
              <a:spcBef>
                <a:spcPct val="20000"/>
              </a:spcBef>
            </a:pPr>
            <a:r>
              <a:rPr lang="en-US" sz="2400" b="1" dirty="0"/>
              <a:t>WIPO Panelists</a:t>
            </a:r>
            <a:r>
              <a:rPr lang="en-US" sz="2400" dirty="0"/>
              <a:t> </a:t>
            </a:r>
          </a:p>
          <a:p>
            <a:pPr marL="347663" indent="-347663">
              <a:spcBef>
                <a:spcPct val="20000"/>
              </a:spcBef>
              <a:buBlip>
                <a:blip r:embed="rId3"/>
              </a:buBlip>
            </a:pPr>
            <a:r>
              <a:rPr lang="en-US" sz="2400" dirty="0"/>
              <a:t>WIPO Domain Name Panel Roster</a:t>
            </a:r>
          </a:p>
          <a:p>
            <a:pPr marL="347663" indent="-347663">
              <a:spcBef>
                <a:spcPct val="20000"/>
              </a:spcBef>
              <a:buBlip>
                <a:blip r:embed="rId3"/>
              </a:buBlip>
            </a:pPr>
            <a:r>
              <a:rPr lang="en-US" sz="2400" dirty="0"/>
              <a:t>Some 500 publicly-listed experts</a:t>
            </a:r>
          </a:p>
          <a:p>
            <a:pPr marL="347663" indent="-347663">
              <a:spcBef>
                <a:spcPct val="20000"/>
              </a:spcBef>
              <a:buBlip>
                <a:blip r:embed="rId3"/>
              </a:buBlip>
            </a:pPr>
            <a:r>
              <a:rPr lang="en-US" sz="2400" dirty="0"/>
              <a:t>Drawn from </a:t>
            </a:r>
            <a:r>
              <a:rPr lang="en-US" sz="2400" dirty="0" smtClean="0"/>
              <a:t>57 </a:t>
            </a:r>
            <a:r>
              <a:rPr lang="en-US" sz="2400" dirty="0"/>
              <a:t>countries, across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all </a:t>
            </a:r>
            <a:r>
              <a:rPr lang="en-US" sz="2400" dirty="0"/>
              <a:t>continents</a:t>
            </a:r>
          </a:p>
          <a:p>
            <a:pPr algn="l">
              <a:spcBef>
                <a:spcPct val="20000"/>
              </a:spcBef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64516" name="AutoShape 4" descr="OfficeParty1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AutoShape 5" descr="NoahsArk"/>
          <p:cNvSpPr>
            <a:spLocks noChangeAspect="1" noChangeArrowheads="1"/>
          </p:cNvSpPr>
          <p:nvPr/>
        </p:nvSpPr>
        <p:spPr bwMode="auto">
          <a:xfrm>
            <a:off x="4787900" y="3276600"/>
            <a:ext cx="330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-296946" y="4005064"/>
            <a:ext cx="9906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63" tIns="46231" rIns="92463" bIns="46231"/>
          <a:lstStyle/>
          <a:p>
            <a:pPr marL="1262063" lvl="2" indent="-347663" algn="l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73052" y="1052515"/>
            <a:ext cx="93011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463" tIns="46231" rIns="92463" bIns="46231"/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82" y="771695"/>
            <a:ext cx="2999185" cy="268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50" y="3789040"/>
            <a:ext cx="2990622" cy="261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57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4704"/>
            <a:ext cx="8915400" cy="648072"/>
          </a:xfrm>
        </p:spPr>
        <p:txBody>
          <a:bodyPr/>
          <a:lstStyle/>
          <a:p>
            <a:r>
              <a:rPr lang="en-US" dirty="0"/>
              <a:t>WIPO Filing Trends Over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sz="2400" dirty="0" smtClean="0"/>
              <a:t>Average of 10 new cases </a:t>
            </a:r>
            <a:r>
              <a:rPr lang="en-US" sz="2400" dirty="0"/>
              <a:t>per </a:t>
            </a:r>
            <a:r>
              <a:rPr lang="en-US" sz="2400" dirty="0" smtClean="0"/>
              <a:t>working day </a:t>
            </a:r>
            <a:r>
              <a:rPr lang="en-US" sz="2400" dirty="0"/>
              <a:t>in </a:t>
            </a:r>
            <a:r>
              <a:rPr lang="en-US" sz="2400" dirty="0" smtClean="0"/>
              <a:t>2015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EAA57-E3EF-400B-B836-920AACD9E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8583" y="5987815"/>
            <a:ext cx="6986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*Reflects total domain name cases filed as at </a:t>
            </a:r>
            <a:r>
              <a:rPr lang="en-US" dirty="0" smtClean="0"/>
              <a:t>end of October 2015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584" y="1424974"/>
            <a:ext cx="7416824" cy="456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0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98" y="332656"/>
            <a:ext cx="8502945" cy="792088"/>
          </a:xfrm>
        </p:spPr>
        <p:txBody>
          <a:bodyPr/>
          <a:lstStyle/>
          <a:p>
            <a:r>
              <a:rPr lang="en-US" dirty="0"/>
              <a:t>UDRP </a:t>
            </a:r>
            <a:r>
              <a:rPr lang="en-US" dirty="0" smtClean="0"/>
              <a:t>Cases Across All Providers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EAA57-E3EF-400B-B836-920AACD9E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544" y="1052736"/>
            <a:ext cx="826946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2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 PowerPoint template EN">
  <a:themeElements>
    <a:clrScheme name="ADR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ADR PowerPoint template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DR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DR PowerPoint template EN">
  <a:themeElements>
    <a:clrScheme name="ADR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ADR PowerPoint template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DR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3321</TotalTime>
  <Words>1457</Words>
  <Application>Microsoft Office PowerPoint</Application>
  <PresentationFormat>A4 Paper (210x297 mm)</PresentationFormat>
  <Paragraphs>422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ADR PowerPoint template EN</vt:lpstr>
      <vt:lpstr>1_ADR PowerPoint template EN</vt:lpstr>
      <vt:lpstr>Session 29: Domain Name Dispute Resolution    NJA Advanced Course on Commercial Matters   </vt:lpstr>
      <vt:lpstr>The Uniform Domain Name Dispute Resolution Policy (UDRP)</vt:lpstr>
      <vt:lpstr>The “U” in UDRP</vt:lpstr>
      <vt:lpstr>UDRP Standing, Remedies and  Published Decisions</vt:lpstr>
      <vt:lpstr>UDRP Process  7 to 10 clear steps, 60 to 75 days</vt:lpstr>
      <vt:lpstr>UDRP Key Design Elements</vt:lpstr>
      <vt:lpstr>WIPO as UDRP Provider  </vt:lpstr>
      <vt:lpstr>WIPO Filing Trends Over Time  Average of 10 new cases per working day in 2015 </vt:lpstr>
      <vt:lpstr>UDRP Cases Across All Providers </vt:lpstr>
      <vt:lpstr>WIPO Party Settlement / Termination</vt:lpstr>
      <vt:lpstr>WIPO Filing by Industry – 2014-2015</vt:lpstr>
      <vt:lpstr>WIPO Parties from 107 Countries  November 2014 through October 2015 </vt:lpstr>
      <vt:lpstr>PowerPoint Presentation</vt:lpstr>
      <vt:lpstr>PowerPoint Presentation</vt:lpstr>
      <vt:lpstr>PowerPoint Presentation</vt:lpstr>
      <vt:lpstr>PowerPoint Presentation</vt:lpstr>
      <vt:lpstr>Behind the Outcomes:  UDRP Jurisprudence</vt:lpstr>
      <vt:lpstr>Navigating WIPO Resources Online </vt:lpstr>
      <vt:lpstr>Navigating WIPO Resources Online 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Title presentation (arial 30)  WIPO Advanced Workshop Domain Name Dispute Resolution:  Update on Precedent and Practice</dc:title>
  <dc:creator>MATI Serah Mutheu</dc:creator>
  <cp:lastModifiedBy>test</cp:lastModifiedBy>
  <cp:revision>493</cp:revision>
  <cp:lastPrinted>2014-11-30T12:50:14Z</cp:lastPrinted>
  <dcterms:created xsi:type="dcterms:W3CDTF">2016-01-19T04:17:08Z</dcterms:created>
  <dcterms:modified xsi:type="dcterms:W3CDTF">2016-01-19T08:49:44Z</dcterms:modified>
</cp:coreProperties>
</file>